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300" r:id="rId9"/>
    <p:sldId id="316" r:id="rId10"/>
    <p:sldId id="317" r:id="rId11"/>
    <p:sldId id="318" r:id="rId12"/>
    <p:sldId id="276" r:id="rId13"/>
    <p:sldId id="277" r:id="rId14"/>
    <p:sldId id="311" r:id="rId15"/>
    <p:sldId id="261" r:id="rId16"/>
    <p:sldId id="319" r:id="rId17"/>
    <p:sldId id="270" r:id="rId18"/>
    <p:sldId id="275" r:id="rId19"/>
    <p:sldId id="320" r:id="rId20"/>
    <p:sldId id="301" r:id="rId21"/>
    <p:sldId id="321" r:id="rId22"/>
    <p:sldId id="322" r:id="rId23"/>
    <p:sldId id="303" r:id="rId24"/>
    <p:sldId id="313" r:id="rId25"/>
    <p:sldId id="314" r:id="rId26"/>
    <p:sldId id="271" r:id="rId27"/>
    <p:sldId id="315" r:id="rId28"/>
    <p:sldId id="298" r:id="rId29"/>
    <p:sldId id="283" r:id="rId30"/>
    <p:sldId id="284" r:id="rId31"/>
    <p:sldId id="285" r:id="rId32"/>
    <p:sldId id="294" r:id="rId33"/>
    <p:sldId id="295" r:id="rId34"/>
    <p:sldId id="296" r:id="rId35"/>
    <p:sldId id="289" r:id="rId36"/>
    <p:sldId id="290" r:id="rId37"/>
    <p:sldId id="291" r:id="rId38"/>
    <p:sldId id="292" r:id="rId39"/>
    <p:sldId id="299" r:id="rId40"/>
    <p:sldId id="272" r:id="rId41"/>
    <p:sldId id="304" r:id="rId42"/>
    <p:sldId id="310" r:id="rId43"/>
    <p:sldId id="307" r:id="rId44"/>
    <p:sldId id="305" r:id="rId45"/>
    <p:sldId id="308" r:id="rId46"/>
    <p:sldId id="306" r:id="rId47"/>
    <p:sldId id="279" r:id="rId48"/>
    <p:sldId id="269" r:id="rId49"/>
    <p:sldId id="281" r:id="rId50"/>
    <p:sldId id="312" r:id="rId51"/>
    <p:sldId id="268" r:id="rId52"/>
    <p:sldId id="297" r:id="rId53"/>
    <p:sldId id="323" r:id="rId54"/>
    <p:sldId id="324" r:id="rId55"/>
    <p:sldId id="32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265"/>
            <p14:sldId id="264"/>
            <p14:sldId id="266"/>
            <p14:sldId id="267"/>
          </p14:sldIdLst>
        </p14:section>
        <p14:section name="Design Approach" id="{2793174F-974E-4182-ADAB-0F8E12E64552}">
          <p14:sldIdLst>
            <p14:sldId id="300"/>
          </p14:sldIdLst>
        </p14:section>
        <p14:section name="Budget" id="{509844D8-6DEF-47F2-B408-665832A1E0E3}">
          <p14:sldIdLst>
            <p14:sldId id="316"/>
            <p14:sldId id="317"/>
            <p14:sldId id="318"/>
          </p14:sldIdLst>
        </p14:section>
        <p14:section name="Design" id="{469F1377-38AB-4B9C-9F1F-68C5796EAF33}">
          <p14:sldIdLst>
            <p14:sldId id="276"/>
            <p14:sldId id="277"/>
            <p14:sldId id="311"/>
            <p14:sldId id="261"/>
            <p14:sldId id="319"/>
            <p14:sldId id="270"/>
            <p14:sldId id="275"/>
            <p14:sldId id="320"/>
            <p14:sldId id="301"/>
            <p14:sldId id="321"/>
            <p14:sldId id="322"/>
            <p14:sldId id="303"/>
            <p14:sldId id="313"/>
            <p14:sldId id="314"/>
            <p14:sldId id="271"/>
            <p14:sldId id="315"/>
            <p14:sldId id="298"/>
            <p14:sldId id="283"/>
            <p14:sldId id="284"/>
            <p14:sldId id="285"/>
            <p14:sldId id="294"/>
            <p14:sldId id="295"/>
            <p14:sldId id="296"/>
            <p14:sldId id="289"/>
            <p14:sldId id="290"/>
            <p14:sldId id="291"/>
            <p14:sldId id="292"/>
            <p14:sldId id="299"/>
            <p14:sldId id="272"/>
            <p14:sldId id="304"/>
            <p14:sldId id="310"/>
            <p14:sldId id="307"/>
            <p14:sldId id="305"/>
            <p14:sldId id="308"/>
            <p14:sldId id="306"/>
            <p14:sldId id="279"/>
          </p14:sldIdLst>
        </p14:section>
        <p14:section name="FMEA" id="{4FDCAB87-F2A8-4383-88F4-8E70D281F673}">
          <p14:sldIdLst>
            <p14:sldId id="269"/>
          </p14:sldIdLst>
        </p14:section>
        <p14:section name="Conclusion" id="{8D0EB9DF-449E-464E-B0A6-3B16FE21ECDF}">
          <p14:sldIdLst>
            <p14:sldId id="281"/>
            <p14:sldId id="312"/>
          </p14:sldIdLst>
        </p14:section>
        <p14:section name="Individual" id="{C08723E0-6AD8-4255-BFA3-8DF72EBE7D79}">
          <p14:sldIdLst>
            <p14:sldId id="268"/>
            <p14:sldId id="297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0" y="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2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6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7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emf"/><Relationship Id="rId7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emf"/><Relationship Id="rId4" Type="http://schemas.openxmlformats.org/officeDocument/2006/relationships/image" Target="../media/image20.emf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3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emf"/><Relationship Id="rId7" Type="http://schemas.openxmlformats.org/officeDocument/2006/relationships/image" Target="../media/image3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emf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CubeSat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</a:p>
          <a:p>
            <a:pPr lvl="2"/>
            <a:r>
              <a:rPr lang="en-US" dirty="0" smtClean="0"/>
              <a:t>$50,000</a:t>
            </a:r>
          </a:p>
          <a:p>
            <a:pPr lvl="1"/>
            <a:r>
              <a:rPr lang="en-US" dirty="0" smtClean="0"/>
              <a:t>Middle </a:t>
            </a:r>
          </a:p>
          <a:p>
            <a:pPr lvl="2"/>
            <a:r>
              <a:rPr lang="en-US" dirty="0" smtClean="0"/>
              <a:t>$75,000</a:t>
            </a:r>
          </a:p>
          <a:p>
            <a:pPr lvl="1"/>
            <a:r>
              <a:rPr lang="en-US" dirty="0" smtClean="0"/>
              <a:t>Upper</a:t>
            </a:r>
          </a:p>
          <a:p>
            <a:pPr lvl="2"/>
            <a:r>
              <a:rPr lang="en-US" dirty="0" smtClean="0"/>
              <a:t>$100,000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92183" y="1630491"/>
          <a:ext cx="9637444" cy="479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9361"/>
                <a:gridCol w="2409361"/>
                <a:gridCol w="2409361"/>
                <a:gridCol w="24093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$10,800*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 (WHIP)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2183" y="106341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Cost: $80,725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3109" y="6522720"/>
            <a:ext cx="4946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Denotes the cost of 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5744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Solidworks</a:t>
            </a:r>
            <a:r>
              <a:rPr lang="en-US" dirty="0" smtClean="0"/>
              <a:t> Model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Thermal environment ( heat shielding 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Wiring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62" y="1301578"/>
            <a:ext cx="8972560" cy="51473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72216" y="4234248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20323" y="2722605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I2C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9762" y="3505934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Onboard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1605" y="4234248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Onboard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61442" y="2677982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62188" y="3505934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12475" y="2219090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14055" y="1861107"/>
            <a:ext cx="139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ADNCS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5752" r="21680" b="6503"/>
          <a:stretch/>
        </p:blipFill>
        <p:spPr>
          <a:xfrm>
            <a:off x="562456" y="3064693"/>
            <a:ext cx="4850674" cy="3083558"/>
          </a:xfrm>
        </p:spPr>
      </p:pic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Altitude: 410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Inclination: 60 Degrees </a:t>
            </a:r>
            <a:endParaRPr lang="en-US" dirty="0"/>
          </a:p>
        </p:txBody>
      </p:sp>
      <p:pic>
        <p:nvPicPr>
          <p:cNvPr id="9" name="Movie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5480" y="3064694"/>
            <a:ext cx="6271642" cy="308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32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Motivation</a:t>
            </a:r>
            <a:endParaRPr lang="en-US" sz="3200" dirty="0"/>
          </a:p>
          <a:p>
            <a:pPr marL="1257300" lvl="2" indent="-457200">
              <a:buAutoNum type="arabicPeriod"/>
            </a:pPr>
            <a:r>
              <a:rPr lang="en-US" sz="32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3200" dirty="0" smtClean="0"/>
              <a:t>Conclusion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control </a:t>
            </a:r>
            <a:r>
              <a:rPr lang="en-US" dirty="0" err="1" smtClean="0"/>
              <a:t>mathematatatatatics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why passive?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power savings,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FMEA analytics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MircoStrip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GPS </a:t>
            </a:r>
            <a:r>
              <a:rPr lang="en-US" dirty="0" smtClean="0"/>
              <a:t>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of Satellites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4 satellites</a:t>
            </a:r>
          </a:p>
          <a:p>
            <a:r>
              <a:rPr lang="en-US" dirty="0" smtClean="0"/>
              <a:t>Verification done with STK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364480" y="1733004"/>
            <a:ext cx="5381898" cy="47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r>
              <a:rPr lang="en-US" dirty="0" smtClean="0"/>
              <a:t>High level description, inputs, 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91604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044041" y="1109086"/>
            <a:ext cx="1895986" cy="2468611"/>
          </a:xfrm>
          <a:prstGeom prst="roundRect">
            <a:avLst/>
          </a:prstGeom>
          <a:solidFill>
            <a:srgbClr val="FFFF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r>
              <a:rPr lang="en-US" dirty="0" smtClean="0"/>
              <a:t>Expected effects reducing this value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r>
              <a:rPr lang="en-US" dirty="0" smtClean="0"/>
              <a:t>Expected science data transfer per day: 15 MB</a:t>
            </a:r>
          </a:p>
          <a:p>
            <a:r>
              <a:rPr lang="en-US" dirty="0" smtClean="0"/>
              <a:t>Guaranteed total data transfer per day: 10 MB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2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FreeWave</a:t>
            </a:r>
            <a:r>
              <a:rPr lang="en-US" dirty="0" smtClean="0"/>
              <a:t> Radio @ </a:t>
            </a:r>
            <a:r>
              <a:rPr lang="en-US" dirty="0"/>
              <a:t>915MHz</a:t>
            </a:r>
            <a:endParaRPr lang="en-US" dirty="0" smtClean="0"/>
          </a:p>
          <a:p>
            <a:r>
              <a:rPr lang="en-US" dirty="0" smtClean="0"/>
              <a:t>Whip Antenna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</a:t>
            </a:r>
            <a:r>
              <a:rPr lang="en-US" dirty="0" err="1" smtClean="0"/>
              <a:t>CubeSat</a:t>
            </a:r>
            <a:endParaRPr lang="en-US" dirty="0" smtClean="0"/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replies to hail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GPS location, heading, and velocity information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7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solidFill>
            <a:srgbClr val="FFFF0B">
              <a:alpha val="91000"/>
            </a:srgbClr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 err="1" smtClean="0">
                <a:solidFill>
                  <a:srgbClr val="000000"/>
                </a:solidFill>
              </a:rPr>
              <a:t>CubeSat</a:t>
            </a:r>
            <a:r>
              <a:rPr lang="en-US" dirty="0" smtClean="0">
                <a:solidFill>
                  <a:srgbClr val="000000"/>
                </a:solidFill>
              </a:rPr>
              <a:t> 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6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 smtClean="0"/>
              <a:t>3 time steps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7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checks checksum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relays success/failure to ground station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appends log file</a:t>
            </a:r>
          </a:p>
          <a:p>
            <a:r>
              <a:rPr lang="en-US" dirty="0" err="1" smtClean="0"/>
              <a:t>CubeSat</a:t>
            </a:r>
            <a:r>
              <a:rPr lang="en-US" dirty="0" smtClean="0"/>
              <a:t> marks file for deletion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239837"/>
            <a:ext cx="8585553" cy="5262179"/>
          </a:xfrm>
        </p:spPr>
      </p:pic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1227138"/>
            <a:ext cx="8889553" cy="51609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7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needed</a:t>
            </a:r>
          </a:p>
          <a:p>
            <a:pPr lvl="1"/>
            <a:r>
              <a:rPr lang="en-US" dirty="0" smtClean="0"/>
              <a:t>Power supplied</a:t>
            </a:r>
          </a:p>
          <a:p>
            <a:pPr lvl="1"/>
            <a:r>
              <a:rPr lang="en-US" dirty="0" smtClean="0"/>
              <a:t>Initial design / needed design</a:t>
            </a:r>
          </a:p>
          <a:p>
            <a:pPr lvl="1"/>
            <a:r>
              <a:rPr lang="en-US" dirty="0" err="1" smtClean="0"/>
              <a:t>deployables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Enviromental</a:t>
            </a:r>
            <a:r>
              <a:rPr lang="en-US" dirty="0" smtClean="0"/>
              <a:t> aspects. (orbits)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7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5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2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order of 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r>
              <a:rPr lang="en-US" dirty="0" smtClean="0"/>
              <a:t>TO BE COMPLETED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Intensity 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is the next steps to be done in spring.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Reports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COMPLETED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7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18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9" t="3715" r="24074" b="10874"/>
          <a:stretch/>
        </p:blipFill>
        <p:spPr>
          <a:xfrm>
            <a:off x="5427227" y="1811384"/>
            <a:ext cx="4918555" cy="43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8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determine and relay a relative attitude solution with an accuracy of 10 </a:t>
            </a:r>
            <a:r>
              <a:rPr lang="en-US" dirty="0" err="1"/>
              <a:t>mRad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(3~5W/</a:t>
            </a:r>
            <a:r>
              <a:rPr lang="en-US" sz="1800" dirty="0" err="1" smtClean="0"/>
              <a:t>hr</a:t>
            </a:r>
            <a:r>
              <a:rPr lang="en-US" sz="1800" dirty="0" smtClean="0"/>
              <a:t>) </a:t>
            </a:r>
            <a:r>
              <a:rPr lang="en-US" sz="1800" dirty="0"/>
              <a:t>and communication requirements</a:t>
            </a:r>
          </a:p>
          <a:p>
            <a:pPr lvl="2"/>
            <a:r>
              <a:rPr lang="en-US" sz="1800" dirty="0"/>
              <a:t>Provides environmental data (time, attitude, position) to payload with priority</a:t>
            </a:r>
          </a:p>
          <a:p>
            <a:pPr lvl="2"/>
            <a:r>
              <a:rPr lang="en-US" sz="1800" dirty="0"/>
              <a:t>Receives data from payload to transmit to ground network</a:t>
            </a:r>
          </a:p>
          <a:p>
            <a:endParaRPr lang="en-US" sz="2400" dirty="0"/>
          </a:p>
          <a:p>
            <a:pPr lvl="1"/>
            <a:r>
              <a:rPr lang="en-US" sz="2000" dirty="0"/>
              <a:t>Shall meet NASA CubeSat Launch Initiative requirements</a:t>
            </a:r>
          </a:p>
          <a:p>
            <a:pPr lvl="2"/>
            <a:r>
              <a:rPr lang="en-US" sz="1800" dirty="0"/>
              <a:t>Structural, electrical, and other requirements are listed at </a:t>
            </a:r>
          </a:p>
          <a:p>
            <a:pPr lvl="3"/>
            <a:r>
              <a:rPr lang="en-US" sz="1600" dirty="0"/>
              <a:t>http://www.nasa.gov/pdf/627972main_LSP-REQ-317_01A.pdf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r>
              <a:rPr lang="en-US" dirty="0" smtClean="0"/>
              <a:t>Off the Shelf components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Focus on design, not technology</a:t>
            </a:r>
          </a:p>
          <a:p>
            <a:pPr lvl="1"/>
            <a:r>
              <a:rPr lang="en-US" dirty="0" smtClean="0"/>
              <a:t>Support for components</a:t>
            </a:r>
          </a:p>
          <a:p>
            <a:r>
              <a:rPr lang="en-US" dirty="0" err="1" smtClean="0"/>
              <a:t>Subteams</a:t>
            </a:r>
            <a:endParaRPr lang="en-US" dirty="0"/>
          </a:p>
          <a:p>
            <a:pPr lvl="1"/>
            <a:r>
              <a:rPr lang="en-US" dirty="0" smtClean="0"/>
              <a:t>Divide and conquer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One to three slides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 Antenna </a:t>
            </a:r>
          </a:p>
          <a:p>
            <a:r>
              <a:rPr lang="en-US" dirty="0" smtClean="0"/>
              <a:t>GPS receiver </a:t>
            </a:r>
          </a:p>
          <a:p>
            <a:r>
              <a:rPr lang="en-US" dirty="0" smtClean="0"/>
              <a:t>Batteries </a:t>
            </a:r>
          </a:p>
          <a:p>
            <a:r>
              <a:rPr lang="en-US" dirty="0" smtClean="0"/>
              <a:t>Power Management Board </a:t>
            </a:r>
          </a:p>
          <a:p>
            <a:r>
              <a:rPr lang="en-US" dirty="0" smtClean="0"/>
              <a:t>Radio</a:t>
            </a:r>
          </a:p>
          <a:p>
            <a:r>
              <a:rPr lang="en-US" dirty="0" smtClean="0"/>
              <a:t>Antenna (WHIP)</a:t>
            </a:r>
          </a:p>
          <a:p>
            <a:r>
              <a:rPr lang="en-US" dirty="0" smtClean="0"/>
              <a:t>Deployable Solar Panels </a:t>
            </a:r>
          </a:p>
          <a:p>
            <a:r>
              <a:rPr lang="en-US" dirty="0" smtClean="0"/>
              <a:t>Gyroscopes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017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4373</TotalTime>
  <Words>1141</Words>
  <Application>Microsoft Office PowerPoint</Application>
  <PresentationFormat>Widescreen</PresentationFormat>
  <Paragraphs>363</Paragraphs>
  <Slides>55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Century Gothic</vt:lpstr>
      <vt:lpstr>Wingdings 3</vt:lpstr>
      <vt:lpstr>Theme1</vt:lpstr>
      <vt:lpstr>CubeSat</vt:lpstr>
      <vt:lpstr>Agenda</vt:lpstr>
      <vt:lpstr>Introduction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- Model</vt:lpstr>
      <vt:lpstr>Design - Structure</vt:lpstr>
      <vt:lpstr>Design - Structure</vt:lpstr>
      <vt:lpstr>Design</vt:lpstr>
      <vt:lpstr>Wiring</vt:lpstr>
      <vt:lpstr>Design - ADNCS</vt:lpstr>
      <vt:lpstr>DESIGN ADNCS</vt:lpstr>
      <vt:lpstr>Design - ADNCS</vt:lpstr>
      <vt:lpstr>DESIGN ADNCS</vt:lpstr>
      <vt:lpstr>DESIGN ADNCS</vt:lpstr>
      <vt:lpstr>Verification of Satellites  </vt:lpstr>
      <vt:lpstr>DESIGN ADNCS</vt:lpstr>
      <vt:lpstr>Design – Requirements for GRID/GPS</vt:lpstr>
      <vt:lpstr>Design – Requirements for GRID/GPS</vt:lpstr>
      <vt:lpstr>Design - Communications</vt:lpstr>
      <vt:lpstr>Design - Communications Overview</vt:lpstr>
      <vt:lpstr>Design - Communications Hardware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Power</vt:lpstr>
      <vt:lpstr>Design – Power</vt:lpstr>
      <vt:lpstr>Design - Power</vt:lpstr>
      <vt:lpstr>PowerPoint Presentation</vt:lpstr>
      <vt:lpstr>Design – Power Budget</vt:lpstr>
      <vt:lpstr>Design - Power</vt:lpstr>
      <vt:lpstr>Design - Power</vt:lpstr>
      <vt:lpstr>Design – Power</vt:lpstr>
      <vt:lpstr>FMEA</vt:lpstr>
      <vt:lpstr>Conclusion</vt:lpstr>
      <vt:lpstr>Next steps.</vt:lpstr>
      <vt:lpstr>Individual Reports</vt:lpstr>
      <vt:lpstr>Design – Data Link Budget</vt:lpstr>
      <vt:lpstr>Lessons Learned</vt:lpstr>
      <vt:lpstr>Individual Design Contributions</vt:lpstr>
      <vt:lpstr>STK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Jacob Gustafson</cp:lastModifiedBy>
  <cp:revision>43</cp:revision>
  <dcterms:created xsi:type="dcterms:W3CDTF">2015-11-20T16:46:02Z</dcterms:created>
  <dcterms:modified xsi:type="dcterms:W3CDTF">2015-12-09T17:36:55Z</dcterms:modified>
</cp:coreProperties>
</file>